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7" r:id="rId3"/>
    <p:sldId id="257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58" r:id="rId12"/>
    <p:sldId id="259" r:id="rId13"/>
    <p:sldId id="260" r:id="rId14"/>
    <p:sldId id="261" r:id="rId15"/>
    <p:sldId id="263" r:id="rId16"/>
    <p:sldId id="264" r:id="rId17"/>
    <p:sldId id="265" r:id="rId18"/>
    <p:sldId id="266" r:id="rId19"/>
    <p:sldId id="277" r:id="rId20"/>
    <p:sldId id="278" r:id="rId21"/>
    <p:sldId id="279" r:id="rId22"/>
    <p:sldId id="26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01F-BE00-4C54-959D-4400E0DB445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C2A-B662-495D-B7A6-C2B0EB9722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24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01F-BE00-4C54-959D-4400E0DB445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C2A-B662-495D-B7A6-C2B0EB9722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47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01F-BE00-4C54-959D-4400E0DB445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C2A-B662-495D-B7A6-C2B0EB9722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984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65F93FD-4BCC-4F2B-AC99-106C33329B95}" type="datetimeFigureOut">
              <a:rPr lang="en-GB" smtClean="0"/>
              <a:pPr/>
              <a:t>24/01/2013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BDEF733-3640-4BF5-8863-06BDE80DE3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93FD-4BCC-4F2B-AC99-106C33329B95}" type="datetimeFigureOut">
              <a:rPr lang="en-GB" smtClean="0"/>
              <a:pPr/>
              <a:t>24/01/2013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F733-3640-4BF5-8863-06BDE80DE3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93FD-4BCC-4F2B-AC99-106C33329B95}" type="datetimeFigureOut">
              <a:rPr lang="en-GB" smtClean="0"/>
              <a:pPr/>
              <a:t>24/01/2013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F733-3640-4BF5-8863-06BDE80DE3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93FD-4BCC-4F2B-AC99-106C33329B95}" type="datetimeFigureOut">
              <a:rPr lang="en-GB" smtClean="0"/>
              <a:pPr/>
              <a:t>24/01/2013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F733-3640-4BF5-8863-06BDE80DE3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93FD-4BCC-4F2B-AC99-106C33329B95}" type="datetimeFigureOut">
              <a:rPr lang="en-GB" smtClean="0"/>
              <a:pPr/>
              <a:t>24/01/2013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F733-3640-4BF5-8863-06BDE80DE3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93FD-4BCC-4F2B-AC99-106C33329B95}" type="datetimeFigureOut">
              <a:rPr lang="en-GB" smtClean="0"/>
              <a:pPr/>
              <a:t>24/01/2013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F733-3640-4BF5-8863-06BDE80DE3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93FD-4BCC-4F2B-AC99-106C33329B95}" type="datetimeFigureOut">
              <a:rPr lang="en-GB" smtClean="0"/>
              <a:pPr/>
              <a:t>24/01/2013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F733-3640-4BF5-8863-06BDE80DE3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93FD-4BCC-4F2B-AC99-106C33329B95}" type="datetimeFigureOut">
              <a:rPr lang="en-GB" smtClean="0"/>
              <a:pPr/>
              <a:t>24/01/2013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F733-3640-4BF5-8863-06BDE80DE3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01F-BE00-4C54-959D-4400E0DB445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C2A-B662-495D-B7A6-C2B0EB9722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009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93FD-4BCC-4F2B-AC99-106C33329B95}" type="datetimeFigureOut">
              <a:rPr lang="en-GB" smtClean="0"/>
              <a:pPr/>
              <a:t>24/01/2013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F733-3640-4BF5-8863-06BDE80DE3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93FD-4BCC-4F2B-AC99-106C33329B95}" type="datetimeFigureOut">
              <a:rPr lang="en-GB" smtClean="0"/>
              <a:pPr/>
              <a:t>24/01/2013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F733-3640-4BF5-8863-06BDE80DE3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93FD-4BCC-4F2B-AC99-106C33329B95}" type="datetimeFigureOut">
              <a:rPr lang="en-GB" smtClean="0"/>
              <a:pPr/>
              <a:t>24/01/2013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EF733-3640-4BF5-8863-06BDE80DE3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01F-BE00-4C54-959D-4400E0DB445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C2A-B662-495D-B7A6-C2B0EB9722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76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01F-BE00-4C54-959D-4400E0DB445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C2A-B662-495D-B7A6-C2B0EB9722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596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01F-BE00-4C54-959D-4400E0DB445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C2A-B662-495D-B7A6-C2B0EB9722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68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01F-BE00-4C54-959D-4400E0DB445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C2A-B662-495D-B7A6-C2B0EB9722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56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01F-BE00-4C54-959D-4400E0DB445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C2A-B662-495D-B7A6-C2B0EB9722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74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01F-BE00-4C54-959D-4400E0DB445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C2A-B662-495D-B7A6-C2B0EB9722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04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01F-BE00-4C54-959D-4400E0DB445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C2A-B662-495D-B7A6-C2B0EB9722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8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3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7101F-BE00-4C54-959D-4400E0DB445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EEC2A-B662-495D-B7A6-C2B0EB9722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8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65F93FD-4BCC-4F2B-AC99-106C33329B95}" type="datetimeFigureOut">
              <a:rPr lang="en-GB" smtClean="0"/>
              <a:pPr/>
              <a:t>24/01/2013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BDEF733-3640-4BF5-8863-06BDE80DE3E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folio.ncl.ac.uk/eportfolio/home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“</a:t>
            </a:r>
            <a:r>
              <a:rPr lang="en-US" sz="2800" dirty="0">
                <a:ea typeface="Times New Roman"/>
                <a:cs typeface="Times New Roman"/>
              </a:rPr>
              <a:t>Autonomous e-learning to improve careers awareness and employability in first year (post A-Level) language classes</a:t>
            </a:r>
            <a:r>
              <a:rPr lang="en-GB" sz="2800" b="1" dirty="0" smtClean="0"/>
              <a:t>.”</a:t>
            </a: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en-GB" sz="1800" dirty="0" smtClean="0">
              <a:solidFill>
                <a:schemeClr val="tx1"/>
              </a:solidFill>
            </a:endParaRPr>
          </a:p>
          <a:p>
            <a:pPr algn="r"/>
            <a:endParaRPr lang="en-GB" sz="1800" dirty="0">
              <a:solidFill>
                <a:schemeClr val="tx1"/>
              </a:solidFill>
            </a:endParaRPr>
          </a:p>
          <a:p>
            <a:pPr algn="r"/>
            <a:r>
              <a:rPr lang="en-GB" sz="1800" dirty="0" smtClean="0">
                <a:solidFill>
                  <a:schemeClr val="tx1"/>
                </a:solidFill>
              </a:rPr>
              <a:t>Newcastle University,</a:t>
            </a:r>
          </a:p>
          <a:p>
            <a:pPr algn="r"/>
            <a:r>
              <a:rPr lang="en-GB" sz="1800" dirty="0" smtClean="0">
                <a:solidFill>
                  <a:schemeClr val="tx1"/>
                </a:solidFill>
              </a:rPr>
              <a:t>School of Modern Languages</a:t>
            </a:r>
          </a:p>
          <a:p>
            <a:pPr algn="r"/>
            <a:r>
              <a:rPr lang="en-GB" sz="1800" dirty="0" smtClean="0">
                <a:solidFill>
                  <a:schemeClr val="tx1"/>
                </a:solidFill>
              </a:rPr>
              <a:t>Dr JC Penet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12" y="4437112"/>
            <a:ext cx="3096344" cy="10962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766692"/>
            <a:ext cx="3275856" cy="10962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12" y="766692"/>
            <a:ext cx="3096344" cy="109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70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456674" cy="744180"/>
          </a:xfrm>
        </p:spPr>
        <p:txBody>
          <a:bodyPr>
            <a:normAutofit/>
          </a:bodyPr>
          <a:lstStyle/>
          <a:p>
            <a:r>
              <a:rPr lang="en-GB" dirty="0" smtClean="0"/>
              <a:t>Technical issues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409011"/>
              </p:ext>
            </p:extLst>
          </p:nvPr>
        </p:nvGraphicFramePr>
        <p:xfrm>
          <a:off x="1115616" y="2276872"/>
          <a:ext cx="2520280" cy="771144"/>
        </p:xfrm>
        <a:graphic>
          <a:graphicData uri="http://schemas.openxmlformats.org/drawingml/2006/table">
            <a:tbl>
              <a:tblPr firstRow="1" firstCol="1" bandRow="1"/>
              <a:tblGrid>
                <a:gridCol w="1238885"/>
                <a:gridCol w="128139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Percentage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60%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38%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No Answer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27122" y="1556792"/>
            <a:ext cx="7488832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Question 1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Have you encountered technical problems with the e-Portfolio? If so, could you please explain what it was (what happened / did not happen)?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804978"/>
              </p:ext>
            </p:extLst>
          </p:nvPr>
        </p:nvGraphicFramePr>
        <p:xfrm>
          <a:off x="4644008" y="4293096"/>
          <a:ext cx="2736304" cy="771144"/>
        </p:xfrm>
        <a:graphic>
          <a:graphicData uri="http://schemas.openxmlformats.org/drawingml/2006/table">
            <a:tbl>
              <a:tblPr firstRow="1" firstCol="1" bandRow="1"/>
              <a:tblGrid>
                <a:gridCol w="1238885"/>
                <a:gridCol w="149741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Percentage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Sharing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68%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Uploading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13%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Other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19%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915816" y="3607575"/>
            <a:ext cx="367761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Technical problems mentioned by those who answered ‘yes’: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01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024744" cy="1143000"/>
          </a:xfrm>
        </p:spPr>
        <p:txBody>
          <a:bodyPr/>
          <a:lstStyle/>
          <a:p>
            <a:r>
              <a:rPr lang="en-GB" dirty="0" smtClean="0"/>
              <a:t>Technical issues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93335"/>
              </p:ext>
            </p:extLst>
          </p:nvPr>
        </p:nvGraphicFramePr>
        <p:xfrm>
          <a:off x="1403648" y="3212976"/>
          <a:ext cx="2304256" cy="771144"/>
        </p:xfrm>
        <a:graphic>
          <a:graphicData uri="http://schemas.openxmlformats.org/drawingml/2006/table">
            <a:tbl>
              <a:tblPr firstRow="1" firstCol="1" bandRow="1"/>
              <a:tblGrid>
                <a:gridCol w="1238885"/>
                <a:gridCol w="106537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Percentage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51%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44%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Maybe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9552" y="1929988"/>
            <a:ext cx="467467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Question 2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Would you benefit from a hands-on training session within a computer cluster?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281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024744" cy="745152"/>
          </a:xfrm>
        </p:spPr>
        <p:txBody>
          <a:bodyPr/>
          <a:lstStyle/>
          <a:p>
            <a:r>
              <a:rPr lang="en-GB" dirty="0" smtClean="0"/>
              <a:t>e-Portfolio relevant?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097325"/>
              </p:ext>
            </p:extLst>
          </p:nvPr>
        </p:nvGraphicFramePr>
        <p:xfrm>
          <a:off x="899592" y="2924944"/>
          <a:ext cx="6327140" cy="1735074"/>
        </p:xfrm>
        <a:graphic>
          <a:graphicData uri="http://schemas.openxmlformats.org/drawingml/2006/table">
            <a:tbl>
              <a:tblPr firstRow="1" firstCol="1" bandRow="1"/>
              <a:tblGrid>
                <a:gridCol w="1424940"/>
                <a:gridCol w="838200"/>
                <a:gridCol w="838200"/>
                <a:gridCol w="1424940"/>
                <a:gridCol w="900430"/>
                <a:gridCol w="90043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Percentage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It worked well (easier + better organised)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48%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/>
                          <a:ea typeface="Batang"/>
                          <a:cs typeface="Times New Roman"/>
                        </a:rPr>
                        <a:t>Reason</a:t>
                      </a:r>
                      <a:endParaRPr lang="en-GB" sz="1100">
                        <a:effectLst/>
                        <a:latin typeface="Calibri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Number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Percentage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It was not so good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49%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Prefer paper hand-in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68%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Not enough follow up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Confusing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16%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Waste of 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No answer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3568" y="1785972"/>
            <a:ext cx="644599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Question 3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How do you feel about using the e-Portfolio as a place to upload the Independent Tasks required for FRE1071?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247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024744" cy="88916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Engagement with e-Portfolio?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845361"/>
              </p:ext>
            </p:extLst>
          </p:nvPr>
        </p:nvGraphicFramePr>
        <p:xfrm>
          <a:off x="1637665" y="3188430"/>
          <a:ext cx="3912235" cy="1349502"/>
        </p:xfrm>
        <a:graphic>
          <a:graphicData uri="http://schemas.openxmlformats.org/drawingml/2006/table">
            <a:tbl>
              <a:tblPr firstRow="1" firstCol="1" bandRow="1"/>
              <a:tblGrid>
                <a:gridCol w="1955800"/>
                <a:gridCol w="195643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Percentage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16%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Yes, a little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68%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No but I intend to do so when I have 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Other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99592" y="230202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Question 4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Has using the e-Portfolio as part of a requirement for FRE1071 encouraged you to explore your e-Portfolio and what it has to offer you?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395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Careers Talks and e-Portfolio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954163"/>
              </p:ext>
            </p:extLst>
          </p:nvPr>
        </p:nvGraphicFramePr>
        <p:xfrm>
          <a:off x="971600" y="2348880"/>
          <a:ext cx="2448272" cy="963930"/>
        </p:xfrm>
        <a:graphic>
          <a:graphicData uri="http://schemas.openxmlformats.org/drawingml/2006/table">
            <a:tbl>
              <a:tblPr firstRow="1" firstCol="1" bandRow="1"/>
              <a:tblGrid>
                <a:gridCol w="1238885"/>
                <a:gridCol w="120938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Percentage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59%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21%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No Answer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17%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Other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9552" y="170080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Question 6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Did you find the 1</a:t>
            </a:r>
            <a:r>
              <a:rPr kumimoji="0" lang="en-GB" sz="11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st</a:t>
            </a: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 Careers Talk interesting? What would you suggest to improve it?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136750"/>
              </p:ext>
            </p:extLst>
          </p:nvPr>
        </p:nvGraphicFramePr>
        <p:xfrm>
          <a:off x="4283968" y="4797152"/>
          <a:ext cx="2736304" cy="963930"/>
        </p:xfrm>
        <a:graphic>
          <a:graphicData uri="http://schemas.openxmlformats.org/drawingml/2006/table">
            <a:tbl>
              <a:tblPr firstRow="1" firstCol="1" bandRow="1"/>
              <a:tblGrid>
                <a:gridCol w="1238885"/>
                <a:gridCol w="149741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Percentage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75%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11%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No Answer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Other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90454" y="41490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Question 7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Do you think such talks can motivate you to think – differently, maybe - about how you envisage your own career development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61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024744" cy="81716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e-Portfolio tasks and seminar content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461282"/>
              </p:ext>
            </p:extLst>
          </p:nvPr>
        </p:nvGraphicFramePr>
        <p:xfrm>
          <a:off x="3419872" y="3356992"/>
          <a:ext cx="2520280" cy="1156716"/>
        </p:xfrm>
        <a:graphic>
          <a:graphicData uri="http://schemas.openxmlformats.org/drawingml/2006/table">
            <a:tbl>
              <a:tblPr firstRow="1" firstCol="1" bandRow="1"/>
              <a:tblGrid>
                <a:gridCol w="1238885"/>
                <a:gridCol w="128139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Percentage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Very useful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19.1%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Useful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70.2%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Not very useful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11.9%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A waste of 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1.2%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Other (no answer)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2.4%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2141568"/>
            <a:ext cx="791986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Question 8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Would you say that being asked to think of the link between the work done during your seminars (e.g. presentations for </a:t>
            </a:r>
            <a:r>
              <a:rPr kumimoji="0" lang="en-GB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Dans</a:t>
            </a: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 l’oeil du Dragon) and what it means in terms of your own development (What’s a good professional presentation) is [circle the appropriate answer]: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907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r>
              <a:rPr lang="en-GB" dirty="0" smtClean="0"/>
              <a:t>Linguistic Benefit?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289249"/>
              </p:ext>
            </p:extLst>
          </p:nvPr>
        </p:nvGraphicFramePr>
        <p:xfrm>
          <a:off x="2843808" y="3212976"/>
          <a:ext cx="2574295" cy="1156716"/>
        </p:xfrm>
        <a:graphic>
          <a:graphicData uri="http://schemas.openxmlformats.org/drawingml/2006/table">
            <a:tbl>
              <a:tblPr firstRow="1" firstCol="1" bandRow="1"/>
              <a:tblGrid>
                <a:gridCol w="1238885"/>
                <a:gridCol w="133541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Percentage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Very useful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32.5%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Useful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64%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Not very useful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1.2%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A waste of 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Other (no answer)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2.4%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21512" y="2276872"/>
            <a:ext cx="820789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Question 9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From a linguistic point of view, do you see the opportunity to ‘code switch’ (going from completely French input to completely French output) in some of those tasks (talks) as a skill which is [circle the appropriate answer]: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660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en-GB" dirty="0" smtClean="0"/>
              <a:t>Generally positive?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588157"/>
              </p:ext>
            </p:extLst>
          </p:nvPr>
        </p:nvGraphicFramePr>
        <p:xfrm>
          <a:off x="1835696" y="3119399"/>
          <a:ext cx="3912235" cy="963930"/>
        </p:xfrm>
        <a:graphic>
          <a:graphicData uri="http://schemas.openxmlformats.org/drawingml/2006/table">
            <a:tbl>
              <a:tblPr firstRow="1" firstCol="1" bandRow="1"/>
              <a:tblGrid>
                <a:gridCol w="1955800"/>
                <a:gridCol w="195643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Percentage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Positive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Negative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No answer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Batang"/>
                          <a:cs typeface="Times New Roman"/>
                        </a:rPr>
                        <a:t>Other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Batang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41512" y="2276872"/>
            <a:ext cx="8135888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Question 10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Batang" pitchFamily="18" charset="-127"/>
                <a:cs typeface="Times New Roman" pitchFamily="18" charset="0"/>
              </a:rPr>
              <a:t>Globally, do you see the opportunity to write in French and think about careers-related issues (opportunities, soft skills etc.)  as part of your independent work rather as a positive or a negative development for FRE1071. Please say why in a few words.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613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936104"/>
          </a:xfrm>
        </p:spPr>
        <p:txBody>
          <a:bodyPr>
            <a:normAutofit/>
          </a:bodyPr>
          <a:lstStyle/>
          <a:p>
            <a:r>
              <a:rPr lang="en-GB" dirty="0" smtClean="0"/>
              <a:t>Why positive?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395536" y="2034863"/>
            <a:ext cx="2808312" cy="1368152"/>
          </a:xfrm>
          <a:prstGeom prst="wedgeEllipse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‘… the skills learned can be used in everyday life.’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419872" y="1494803"/>
            <a:ext cx="2592288" cy="122413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‘… pushes me out of my comfort zone [language-wise].’</a:t>
            </a:r>
            <a:endParaRPr lang="en-GB" dirty="0"/>
          </a:p>
        </p:txBody>
      </p:sp>
      <p:sp>
        <p:nvSpPr>
          <p:cNvPr id="6" name="Rectangular Callout 5"/>
          <p:cNvSpPr/>
          <p:nvPr/>
        </p:nvSpPr>
        <p:spPr>
          <a:xfrm>
            <a:off x="869543" y="4581128"/>
            <a:ext cx="2304256" cy="1656184"/>
          </a:xfrm>
          <a:prstGeom prst="wedgeRect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‘… it makes you think about the future while using your French.’</a:t>
            </a:r>
            <a:endParaRPr lang="en-GB" dirty="0"/>
          </a:p>
        </p:txBody>
      </p:sp>
      <p:sp>
        <p:nvSpPr>
          <p:cNvPr id="7" name="Cloud Callout 6"/>
          <p:cNvSpPr/>
          <p:nvPr/>
        </p:nvSpPr>
        <p:spPr>
          <a:xfrm>
            <a:off x="4211960" y="4473116"/>
            <a:ext cx="3240360" cy="1872208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‘It get us thinking about life beyond our degree from day one.’</a:t>
            </a:r>
            <a:endParaRPr lang="en-GB" dirty="0"/>
          </a:p>
        </p:txBody>
      </p:sp>
      <p:sp>
        <p:nvSpPr>
          <p:cNvPr id="8" name="Explosion 2 7"/>
          <p:cNvSpPr/>
          <p:nvPr/>
        </p:nvSpPr>
        <p:spPr>
          <a:xfrm>
            <a:off x="1994496" y="2667554"/>
            <a:ext cx="4032448" cy="2448272"/>
          </a:xfrm>
          <a:prstGeom prst="irregularSeal2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‘We explore proper </a:t>
            </a:r>
            <a:r>
              <a:rPr lang="en-GB" b="1" u="sng" dirty="0" smtClean="0"/>
              <a:t>issues </a:t>
            </a:r>
            <a:r>
              <a:rPr lang="en-GB" dirty="0" smtClean="0"/>
              <a:t>rather than topics.’</a:t>
            </a:r>
            <a:endParaRPr lang="en-GB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6156176" y="1844824"/>
            <a:ext cx="2592288" cy="2232248"/>
          </a:xfrm>
          <a:prstGeom prst="wedgeRoundRect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‘… because we are able to express our own news and opinions in French and we have plenty of scope to do so.’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994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 key words in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5400" dirty="0" smtClean="0"/>
              <a:t>“Relevant”</a:t>
            </a:r>
          </a:p>
          <a:p>
            <a:endParaRPr lang="en-GB" sz="5400" dirty="0"/>
          </a:p>
          <a:p>
            <a:pPr marL="68580" indent="0" algn="r">
              <a:buNone/>
            </a:pPr>
            <a:r>
              <a:rPr lang="en-GB" sz="5400" dirty="0" smtClean="0"/>
              <a:t>“Useful”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77392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FRE 1071 (post A-Level, 114 students) = Encourage independent work / foster autonomy</a:t>
            </a:r>
          </a:p>
          <a:p>
            <a:r>
              <a:rPr lang="en-GB" dirty="0" smtClean="0"/>
              <a:t>Motivation theory – Motivation as ‘identity-oriented analyses of personal motivational trajectories, (</a:t>
            </a:r>
            <a:r>
              <a:rPr lang="en-GB" dirty="0" err="1" smtClean="0"/>
              <a:t>Ushioda</a:t>
            </a:r>
            <a:r>
              <a:rPr lang="en-GB" dirty="0" smtClean="0"/>
              <a:t>, 2011)</a:t>
            </a:r>
            <a:endParaRPr lang="en-GB" dirty="0"/>
          </a:p>
          <a:p>
            <a:pPr lvl="0">
              <a:buClr>
                <a:srgbClr val="FE8637"/>
              </a:buClr>
            </a:pPr>
            <a:r>
              <a:rPr lang="en-GB" dirty="0">
                <a:solidFill>
                  <a:srgbClr val="575F6D"/>
                </a:solidFill>
              </a:rPr>
              <a:t>‘Portfolio’ </a:t>
            </a:r>
            <a:r>
              <a:rPr lang="en-GB" dirty="0" smtClean="0">
                <a:solidFill>
                  <a:srgbClr val="575F6D"/>
                </a:solidFill>
              </a:rPr>
              <a:t>= from 10% to 30</a:t>
            </a:r>
            <a:r>
              <a:rPr lang="en-GB" dirty="0">
                <a:solidFill>
                  <a:srgbClr val="575F6D"/>
                </a:solidFill>
              </a:rPr>
              <a:t>% </a:t>
            </a:r>
            <a:r>
              <a:rPr lang="en-GB" dirty="0" smtClean="0">
                <a:solidFill>
                  <a:srgbClr val="575F6D"/>
                </a:solidFill>
              </a:rPr>
              <a:t>of module mark from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571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Issues (objectives not entirely met yet)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Not convinced about relevance of e-Portfolio itself;</a:t>
            </a:r>
          </a:p>
          <a:p>
            <a:endParaRPr lang="en-GB" dirty="0"/>
          </a:p>
          <a:p>
            <a:r>
              <a:rPr lang="en-GB" dirty="0" smtClean="0"/>
              <a:t>Not enough student-input to date (e.g. ‘Careers Talk’) – Needed for it to be a proper portfolio (see def.);</a:t>
            </a:r>
          </a:p>
          <a:p>
            <a:endParaRPr lang="en-GB" dirty="0"/>
          </a:p>
          <a:p>
            <a:r>
              <a:rPr lang="en-GB" dirty="0" smtClean="0"/>
              <a:t>Some students – still unsure about linguistic benefit.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500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Looking ahead…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GB" dirty="0" smtClean="0"/>
              <a:t>Introduce element of peer-assessment by asking final-year students to review students’ e-Portfolio tasks</a:t>
            </a:r>
          </a:p>
          <a:p>
            <a:pPr>
              <a:buFontTx/>
              <a:buChar char="-"/>
            </a:pPr>
            <a:r>
              <a:rPr lang="en-GB" dirty="0" smtClean="0"/>
              <a:t>Benefits:</a:t>
            </a:r>
          </a:p>
          <a:p>
            <a:pPr marL="525780" indent="-457200">
              <a:buAutoNum type="arabicPeriod"/>
            </a:pPr>
            <a:r>
              <a:rPr lang="en-GB" dirty="0" smtClean="0"/>
              <a:t>More feedback (linguistic and content-wise);</a:t>
            </a:r>
          </a:p>
          <a:p>
            <a:pPr marL="525780" indent="-457200">
              <a:buAutoNum type="arabicPeriod"/>
            </a:pPr>
            <a:r>
              <a:rPr lang="en-GB" dirty="0" smtClean="0"/>
              <a:t>e-Portfolio as social network (becomes more ‘relevant’) </a:t>
            </a:r>
          </a:p>
          <a:p>
            <a:pPr marL="525780" indent="-457200">
              <a:buAutoNum type="arabicPeriod"/>
            </a:pPr>
            <a:endParaRPr lang="en-GB" dirty="0" smtClean="0"/>
          </a:p>
          <a:p>
            <a:pPr marL="68580" indent="0">
              <a:buNone/>
            </a:pPr>
            <a:r>
              <a:rPr lang="en-GB" dirty="0" smtClean="0"/>
              <a:t>First step towards introduction of ‘Employability Ambassadors in School of Modern Languages!</a:t>
            </a:r>
          </a:p>
        </p:txBody>
      </p:sp>
    </p:spTree>
    <p:extLst>
      <p:ext uri="{BB962C8B-B14F-4D97-AF65-F5344CB8AC3E}">
        <p14:creationId xmlns:p14="http://schemas.microsoft.com/office/powerpoint/2010/main" val="1909460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GB" sz="5400" dirty="0" smtClean="0"/>
              <a:t>Thanks for your attention!</a:t>
            </a:r>
          </a:p>
          <a:p>
            <a:pPr marL="68580" indent="0" algn="ctr">
              <a:buNone/>
            </a:pPr>
            <a:r>
              <a:rPr lang="en-GB" sz="5400" dirty="0" smtClean="0"/>
              <a:t>Any questions?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5321534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Klenowski</a:t>
            </a:r>
            <a:r>
              <a:rPr lang="en-GB" dirty="0" smtClean="0"/>
              <a:t>, V. ‘Portfolios for learning, assessment and professional development in higher education,’ Assessment and Evaluation in </a:t>
            </a:r>
            <a:r>
              <a:rPr lang="en-GB" smtClean="0"/>
              <a:t>Higher Education, 31:3, 267-286</a:t>
            </a:r>
            <a:endParaRPr lang="en-GB" dirty="0" smtClean="0"/>
          </a:p>
          <a:p>
            <a:r>
              <a:rPr lang="en-GB" dirty="0" smtClean="0"/>
              <a:t>Lynch, B and Shaw, P. ‘Portfolios, power and ethics.’ TESOL </a:t>
            </a:r>
            <a:r>
              <a:rPr lang="en-GB" dirty="0" err="1" smtClean="0"/>
              <a:t>Quaterly</a:t>
            </a:r>
            <a:r>
              <a:rPr lang="en-GB" dirty="0" smtClean="0"/>
              <a:t> 39, 2, 263-297</a:t>
            </a:r>
          </a:p>
          <a:p>
            <a:r>
              <a:rPr lang="en-GB" dirty="0" err="1" smtClean="0"/>
              <a:t>Nereo</a:t>
            </a:r>
            <a:r>
              <a:rPr lang="en-GB" dirty="0" smtClean="0"/>
              <a:t>, F. ‘Rethinking the employability Agenda through Technology.’ LLAS e-Learning Symposium 2012</a:t>
            </a:r>
          </a:p>
          <a:p>
            <a:r>
              <a:rPr lang="en-GB" dirty="0" err="1" smtClean="0"/>
              <a:t>Ushioda</a:t>
            </a:r>
            <a:r>
              <a:rPr lang="en-GB" dirty="0" smtClean="0"/>
              <a:t>, E. ‘Why </a:t>
            </a:r>
            <a:r>
              <a:rPr lang="en-GB" dirty="0" err="1" smtClean="0"/>
              <a:t>automomy</a:t>
            </a:r>
            <a:r>
              <a:rPr lang="en-GB" dirty="0" smtClean="0"/>
              <a:t>? Insights from motivation theory and research.’ Innovation in Language Learning and Teaching, 5:2, 221-232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Def. of ‘portfolio’: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According to Lynch and Shaw (2005), a portfolio should include:</a:t>
            </a:r>
            <a:endParaRPr lang="en-GB" dirty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GB" dirty="0">
                <a:solidFill>
                  <a:schemeClr val="tx1"/>
                </a:solidFill>
                <a:latin typeface="Calibri"/>
                <a:ea typeface="Batang"/>
                <a:cs typeface="Times New Roman"/>
              </a:rPr>
              <a:t>“[…] students’ active participation, students’ reflection, students’ peer and self-assessment and students’ involvement in deciding on and selecting criteria for evaluation.”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25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FRE1071 Portfolio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FE8637"/>
              </a:buClr>
            </a:pPr>
            <a:r>
              <a:rPr lang="en-GB" dirty="0" smtClean="0">
                <a:solidFill>
                  <a:srgbClr val="575F6D"/>
                </a:solidFill>
              </a:rPr>
              <a:t>All weekly written tasks completed;</a:t>
            </a:r>
          </a:p>
          <a:p>
            <a:pPr lvl="0">
              <a:buClr>
                <a:srgbClr val="FE8637"/>
              </a:buClr>
            </a:pPr>
            <a:r>
              <a:rPr lang="en-GB" dirty="0" smtClean="0">
                <a:solidFill>
                  <a:srgbClr val="575F6D"/>
                </a:solidFill>
              </a:rPr>
              <a:t>6 mistakes analyses of work seen by tutor;</a:t>
            </a:r>
          </a:p>
          <a:p>
            <a:pPr marL="68580" lvl="0" indent="0">
              <a:buClr>
                <a:srgbClr val="FE8637"/>
              </a:buClr>
              <a:buNone/>
            </a:pPr>
            <a:r>
              <a:rPr lang="en-GB" dirty="0" smtClean="0">
                <a:solidFill>
                  <a:srgbClr val="575F6D"/>
                </a:solidFill>
              </a:rPr>
              <a:t>+</a:t>
            </a:r>
            <a:endParaRPr lang="en-GB" dirty="0">
              <a:solidFill>
                <a:srgbClr val="575F6D"/>
              </a:solidFill>
            </a:endParaRPr>
          </a:p>
          <a:p>
            <a:pPr lvl="0">
              <a:buClr>
                <a:srgbClr val="FE8637"/>
              </a:buClr>
            </a:pPr>
            <a:r>
              <a:rPr lang="en-GB" dirty="0" smtClean="0">
                <a:solidFill>
                  <a:srgbClr val="575F6D"/>
                </a:solidFill>
              </a:rPr>
              <a:t>Fortnightly e-Portfolio tasks – aim to raise careers awareness + employability</a:t>
            </a:r>
            <a:endParaRPr lang="en-GB" dirty="0">
              <a:solidFill>
                <a:srgbClr val="575F6D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05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University’s e-Portfolio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GB" dirty="0" smtClean="0"/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r>
              <a:rPr lang="en-GB" dirty="0" smtClean="0"/>
              <a:t>Brief overview </a:t>
            </a:r>
            <a:r>
              <a:rPr lang="en-GB" dirty="0" smtClean="0">
                <a:hlinkClick r:id="rId2"/>
              </a:rPr>
              <a:t>here</a:t>
            </a:r>
            <a:endParaRPr lang="en-GB" dirty="0" smtClean="0"/>
          </a:p>
          <a:p>
            <a:pPr marL="6858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72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FRE1071 e-Portfolio 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dirty="0" smtClean="0"/>
              <a:t>Developed in collaboration with the University’s Careers Service and the Learning and Teaching Unit (</a:t>
            </a:r>
            <a:r>
              <a:rPr lang="en-GB" dirty="0" err="1" smtClean="0"/>
              <a:t>QuILT</a:t>
            </a:r>
            <a:r>
              <a:rPr lang="en-GB" dirty="0" smtClean="0"/>
              <a:t>);</a:t>
            </a:r>
          </a:p>
          <a:p>
            <a:pPr>
              <a:buFontTx/>
              <a:buChar char="-"/>
            </a:pPr>
            <a:r>
              <a:rPr lang="en-GB" dirty="0" smtClean="0"/>
              <a:t>Linked with module’s activities or School-wide events but always careers/employability related;</a:t>
            </a:r>
          </a:p>
          <a:p>
            <a:pPr>
              <a:buFontTx/>
              <a:buChar char="-"/>
            </a:pPr>
            <a:r>
              <a:rPr lang="en-GB" dirty="0" smtClean="0"/>
              <a:t>In French (encourage ‘code-switching’)</a:t>
            </a:r>
          </a:p>
        </p:txBody>
      </p:sp>
    </p:spTree>
    <p:extLst>
      <p:ext uri="{BB962C8B-B14F-4D97-AF65-F5344CB8AC3E}">
        <p14:creationId xmlns:p14="http://schemas.microsoft.com/office/powerpoint/2010/main" val="383222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Task 1 – Summarise presentation given by Careers officer and e-Portfolio officer;</a:t>
            </a:r>
          </a:p>
          <a:p>
            <a:pPr marL="68580" indent="0">
              <a:buNone/>
            </a:pPr>
            <a:endParaRPr lang="en-GB" dirty="0" smtClean="0"/>
          </a:p>
          <a:p>
            <a:r>
              <a:rPr lang="en-GB" dirty="0" smtClean="0"/>
              <a:t>Task 2 – Presenting in a professional context</a:t>
            </a:r>
          </a:p>
          <a:p>
            <a:endParaRPr lang="en-GB" dirty="0"/>
          </a:p>
          <a:p>
            <a:r>
              <a:rPr lang="en-GB" dirty="0" smtClean="0"/>
              <a:t>Task 3 – Linked to Careers Talk 1</a:t>
            </a:r>
          </a:p>
          <a:p>
            <a:endParaRPr lang="en-GB" dirty="0"/>
          </a:p>
          <a:p>
            <a:r>
              <a:rPr lang="en-GB" dirty="0" smtClean="0"/>
              <a:t>Task 4 – Value Exercise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014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Aims and objectives of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GB" dirty="0" smtClean="0"/>
              <a:t>“By the end of this projects, FRE1071 students will have:</a:t>
            </a:r>
          </a:p>
          <a:p>
            <a:pPr>
              <a:buFontTx/>
              <a:buChar char="-"/>
            </a:pPr>
            <a:r>
              <a:rPr lang="en-GB" dirty="0" smtClean="0"/>
              <a:t>Become aware of the need for them to engage with their learning of French in an autonomous and personal way (relevant to them);</a:t>
            </a:r>
          </a:p>
          <a:p>
            <a:pPr>
              <a:buFontTx/>
              <a:buChar char="-"/>
            </a:pPr>
            <a:r>
              <a:rPr lang="en-GB" dirty="0" smtClean="0"/>
              <a:t>Become familiar with the University’s e-Portfolio and with its Careers Service;</a:t>
            </a:r>
          </a:p>
          <a:p>
            <a:pPr>
              <a:buFontTx/>
              <a:buChar char="-"/>
            </a:pPr>
            <a:r>
              <a:rPr lang="en-GB" dirty="0" smtClean="0"/>
              <a:t>Increased their overall careers awareness.”</a:t>
            </a:r>
          </a:p>
        </p:txBody>
      </p:sp>
    </p:spTree>
    <p:extLst>
      <p:ext uri="{BB962C8B-B14F-4D97-AF65-F5344CB8AC3E}">
        <p14:creationId xmlns:p14="http://schemas.microsoft.com/office/powerpoint/2010/main" val="202455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>
                <a:solidFill>
                  <a:srgbClr val="FE8637"/>
                </a:solidFill>
              </a:rPr>
              <a:t>Mid-Point Questionnaire: Reality vs. “objectives”…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December 2012 - 78% response rate (89 students responded);</a:t>
            </a:r>
          </a:p>
          <a:p>
            <a:endParaRPr lang="en-GB" dirty="0"/>
          </a:p>
          <a:p>
            <a:r>
              <a:rPr lang="en-GB" dirty="0" smtClean="0"/>
              <a:t>Still early days but gives an impression of how the project is going down with students;</a:t>
            </a:r>
          </a:p>
          <a:p>
            <a:endParaRPr lang="en-GB" dirty="0"/>
          </a:p>
          <a:p>
            <a:r>
              <a:rPr lang="en-GB" dirty="0" smtClean="0"/>
              <a:t>Some surprising findings…</a:t>
            </a:r>
          </a:p>
        </p:txBody>
      </p:sp>
    </p:spTree>
    <p:extLst>
      <p:ext uri="{BB962C8B-B14F-4D97-AF65-F5344CB8AC3E}">
        <p14:creationId xmlns:p14="http://schemas.microsoft.com/office/powerpoint/2010/main" val="247780829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1147</Words>
  <Application>Microsoft Office PowerPoint</Application>
  <PresentationFormat>On-screen Show (4:3)</PresentationFormat>
  <Paragraphs>230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1_Office Theme</vt:lpstr>
      <vt:lpstr>Austin</vt:lpstr>
      <vt:lpstr>“Autonomous e-learning to improve careers awareness and employability in first year (post A-Level) language classes.”</vt:lpstr>
      <vt:lpstr>Background</vt:lpstr>
      <vt:lpstr>Def. of ‘portfolio’:</vt:lpstr>
      <vt:lpstr>FRE1071 Portfolio </vt:lpstr>
      <vt:lpstr>University’s e-Portfolio</vt:lpstr>
      <vt:lpstr>FRE1071 e-Portfolio Tasks</vt:lpstr>
      <vt:lpstr>Examples of tasks</vt:lpstr>
      <vt:lpstr>Aims and objectives of project</vt:lpstr>
      <vt:lpstr>Mid-Point Questionnaire: Reality vs. “objectives”…</vt:lpstr>
      <vt:lpstr>Technical issues</vt:lpstr>
      <vt:lpstr>Technical issues</vt:lpstr>
      <vt:lpstr>e-Portfolio relevant?</vt:lpstr>
      <vt:lpstr>Engagement with e-Portfolio?</vt:lpstr>
      <vt:lpstr>Careers Talks and e-Portfolio</vt:lpstr>
      <vt:lpstr>   e-Portfolio tasks and seminar content</vt:lpstr>
      <vt:lpstr>Linguistic Benefit?</vt:lpstr>
      <vt:lpstr>Generally positive?</vt:lpstr>
      <vt:lpstr>Why positive?</vt:lpstr>
      <vt:lpstr>2 key words in feedback</vt:lpstr>
      <vt:lpstr>Issues (objectives not entirely met yet)</vt:lpstr>
      <vt:lpstr>Looking ahead…</vt:lpstr>
      <vt:lpstr>PowerPoint Presentation</vt:lpstr>
      <vt:lpstr>References 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njcp1</dc:creator>
  <cp:lastModifiedBy>CONF115</cp:lastModifiedBy>
  <cp:revision>17</cp:revision>
  <dcterms:created xsi:type="dcterms:W3CDTF">2013-01-21T12:32:53Z</dcterms:created>
  <dcterms:modified xsi:type="dcterms:W3CDTF">2013-01-24T17:08:54Z</dcterms:modified>
</cp:coreProperties>
</file>